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9" r:id="rId3"/>
    <p:sldId id="258" r:id="rId4"/>
    <p:sldId id="274" r:id="rId5"/>
    <p:sldId id="275" r:id="rId6"/>
    <p:sldId id="276" r:id="rId7"/>
    <p:sldId id="260" r:id="rId8"/>
    <p:sldId id="268" r:id="rId9"/>
    <p:sldId id="273" r:id="rId10"/>
    <p:sldId id="263" r:id="rId11"/>
    <p:sldId id="264" r:id="rId12"/>
    <p:sldId id="271" r:id="rId13"/>
    <p:sldId id="272" r:id="rId14"/>
    <p:sldId id="270" r:id="rId15"/>
    <p:sldId id="262" r:id="rId16"/>
    <p:sldId id="261" r:id="rId17"/>
    <p:sldId id="265" r:id="rId18"/>
    <p:sldId id="269" r:id="rId19"/>
    <p:sldId id="266" r:id="rId20"/>
    <p:sldId id="267" r:id="rId21"/>
    <p:sldId id="25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179" autoAdjust="0"/>
  </p:normalViewPr>
  <p:slideViewPr>
    <p:cSldViewPr snapToGrid="0">
      <p:cViewPr varScale="1">
        <p:scale>
          <a:sx n="95" d="100"/>
          <a:sy n="9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6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165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561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_</a:t>
            </a:r>
            <a:r>
              <a:rPr lang="en-US" dirty="0" err="1" smtClean="0"/>
              <a:t>root.less</a:t>
            </a:r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bootstrap_inside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 @import "./../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bower_components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/less/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bootstrap.less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"; }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Gruntfile.js</a:t>
            </a:r>
          </a:p>
          <a:p>
            <a:r>
              <a:rPr lang="en-US" dirty="0" smtClean="0"/>
              <a:t>'use strict';</a:t>
            </a:r>
          </a:p>
          <a:p>
            <a:endParaRPr lang="en-US" dirty="0" smtClean="0"/>
          </a:p>
          <a:p>
            <a:r>
              <a:rPr lang="en-US" dirty="0" err="1" smtClean="0"/>
              <a:t>module.exports</a:t>
            </a:r>
            <a:r>
              <a:rPr lang="en-US" dirty="0" smtClean="0"/>
              <a:t> = function(grunt) {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 err="1" smtClean="0"/>
              <a:t>grunt.initConfig</a:t>
            </a:r>
            <a:r>
              <a:rPr lang="en-US" dirty="0" smtClean="0"/>
              <a:t>({</a:t>
            </a:r>
          </a:p>
          <a:p>
            <a:r>
              <a:rPr lang="en-US" dirty="0" smtClean="0"/>
              <a:t>    less: {</a:t>
            </a:r>
          </a:p>
          <a:p>
            <a:r>
              <a:rPr lang="en-US" dirty="0" smtClean="0"/>
              <a:t>      bootstrap: {</a:t>
            </a:r>
          </a:p>
          <a:p>
            <a:r>
              <a:rPr lang="en-US" dirty="0" smtClean="0"/>
              <a:t>        files: {</a:t>
            </a:r>
          </a:p>
          <a:p>
            <a:r>
              <a:rPr lang="en-US" dirty="0" smtClean="0"/>
              <a:t>          "./output/scoped-bootstrap.css": "./less/_</a:t>
            </a:r>
            <a:r>
              <a:rPr lang="en-US" dirty="0" err="1" smtClean="0"/>
              <a:t>root.less</a:t>
            </a:r>
            <a:r>
              <a:rPr lang="en-US" dirty="0" smtClean="0"/>
              <a:t>"</a:t>
            </a:r>
          </a:p>
          <a:p>
            <a:r>
              <a:rPr lang="en-US" dirty="0" smtClean="0"/>
              <a:t>        }   </a:t>
            </a:r>
          </a:p>
          <a:p>
            <a:r>
              <a:rPr lang="en-US" dirty="0" smtClean="0"/>
              <a:t>      }</a:t>
            </a:r>
          </a:p>
          <a:p>
            <a:r>
              <a:rPr lang="en-US" dirty="0" smtClean="0"/>
              <a:t>    }</a:t>
            </a:r>
          </a:p>
          <a:p>
            <a:r>
              <a:rPr lang="en-US" dirty="0" smtClean="0"/>
              <a:t>  });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 err="1" smtClean="0"/>
              <a:t>grunt.loadNpmTasks</a:t>
            </a:r>
            <a:r>
              <a:rPr lang="en-US" dirty="0" smtClean="0"/>
              <a:t>('grunt-</a:t>
            </a:r>
            <a:r>
              <a:rPr lang="en-US" dirty="0" err="1" smtClean="0"/>
              <a:t>contrib</a:t>
            </a:r>
            <a:r>
              <a:rPr lang="en-US" dirty="0" smtClean="0"/>
              <a:t>-less');</a:t>
            </a:r>
          </a:p>
          <a:p>
            <a:endParaRPr lang="en-US" dirty="0" smtClean="0"/>
          </a:p>
          <a:p>
            <a:r>
              <a:rPr lang="en-US" dirty="0" smtClean="0"/>
              <a:t>  </a:t>
            </a:r>
            <a:r>
              <a:rPr lang="en-US" dirty="0" err="1" smtClean="0"/>
              <a:t>grunt.registerTask</a:t>
            </a:r>
            <a:r>
              <a:rPr lang="en-US" dirty="0" smtClean="0"/>
              <a:t>('default', ['less']);</a:t>
            </a:r>
          </a:p>
          <a:p>
            <a:endParaRPr lang="en-US" dirty="0" smtClean="0"/>
          </a:p>
          <a:p>
            <a:r>
              <a:rPr lang="en-US" dirty="0" smtClean="0"/>
              <a:t>};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60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FD7DAD9C-EA3C-4562-B9D6-D69E803CEAC4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227" y="6265747"/>
            <a:ext cx="1069848" cy="27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FD7DAD9C-EA3C-4562-B9D6-D69E803CEAC4}" type="datetimeFigureOut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bootstrap/" TargetMode="External"/><Relationship Id="rId7" Type="http://schemas.openxmlformats.org/officeDocument/2006/relationships/hyperlink" Target="http://webapps.qlik.com/#/" TargetMode="External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otswatch.com/" TargetMode="External"/><Relationship Id="rId5" Type="http://schemas.openxmlformats.org/officeDocument/2006/relationships/hyperlink" Target="https://github.com/stefanwalther/qliksense-extension-tutorial/tree/master/tutorial/part-07" TargetMode="External"/><Relationship Id="rId4" Type="http://schemas.openxmlformats.org/officeDocument/2006/relationships/hyperlink" Target="http://qliksite.io/qlik-sense/using-bootstrap-css-qliksense-visualization-extensions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anch.qlik.com/#/user/56728f52d1e497241ae69e12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twitter.com/mcgovey" TargetMode="External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43" y="3980389"/>
            <a:ext cx="10911627" cy="627864"/>
          </a:xfrm>
        </p:spPr>
        <p:txBody>
          <a:bodyPr/>
          <a:lstStyle/>
          <a:p>
            <a:r>
              <a:rPr lang="en-US" dirty="0" smtClean="0"/>
              <a:t>Bootstrap and Qlik Sense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McGovern, Slalom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58532"/>
          </a:xfrm>
        </p:spPr>
        <p:txBody>
          <a:bodyPr/>
          <a:lstStyle/>
          <a:p>
            <a:r>
              <a:rPr lang="en-US" dirty="0" smtClean="0"/>
              <a:t>Qonnections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cdn.meme.am/cache/instances/folder989/500x/473779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843" y="1271586"/>
            <a:ext cx="9084987" cy="501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064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93859"/>
          </a:xfrm>
        </p:spPr>
        <p:txBody>
          <a:bodyPr/>
          <a:lstStyle/>
          <a:p>
            <a:r>
              <a:rPr lang="en-US" dirty="0"/>
              <a:t>Mashups</a:t>
            </a:r>
          </a:p>
          <a:p>
            <a:pPr lvl="1"/>
            <a:r>
              <a:rPr lang="en-US" dirty="0" smtClean="0"/>
              <a:t>Speed up time to build</a:t>
            </a:r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Included in most templates</a:t>
            </a:r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Add some style to your extensions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4957720"/>
            <a:ext cx="5689608" cy="11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0" y="1009592"/>
            <a:ext cx="10386633" cy="5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39" y="1009592"/>
            <a:ext cx="8596395" cy="57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899" y="1135125"/>
            <a:ext cx="10496876" cy="552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24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832296"/>
          </a:xfrm>
        </p:spPr>
        <p:txBody>
          <a:bodyPr/>
          <a:lstStyle/>
          <a:p>
            <a:r>
              <a:rPr lang="en-US" dirty="0" smtClean="0"/>
              <a:t>Not best for heavy transaction sites</a:t>
            </a:r>
          </a:p>
          <a:p>
            <a:r>
              <a:rPr lang="en-US" dirty="0" smtClean="0"/>
              <a:t>Collision of the classes!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before using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306" y="3060513"/>
            <a:ext cx="5498275" cy="354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406608"/>
          </a:xfrm>
        </p:spPr>
        <p:txBody>
          <a:bodyPr/>
          <a:lstStyle/>
          <a:p>
            <a:r>
              <a:rPr lang="en-US" dirty="0" smtClean="0"/>
              <a:t>Presentation repo: </a:t>
            </a:r>
          </a:p>
          <a:p>
            <a:r>
              <a:rPr lang="en-US" dirty="0" smtClean="0"/>
              <a:t>Bootstrap: </a:t>
            </a:r>
            <a:r>
              <a:rPr lang="en-US" dirty="0" smtClean="0">
                <a:hlinkClick r:id="rId2"/>
              </a:rPr>
              <a:t>http://getbootstrap.com/</a:t>
            </a:r>
            <a:endParaRPr lang="en-US" dirty="0"/>
          </a:p>
          <a:p>
            <a:r>
              <a:rPr lang="en-US" dirty="0"/>
              <a:t>W3 Schools: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www.w3schools.com/bootstrap/</a:t>
            </a:r>
            <a:endParaRPr lang="en-US" dirty="0" smtClean="0"/>
          </a:p>
          <a:p>
            <a:r>
              <a:rPr lang="en-US" dirty="0" smtClean="0"/>
              <a:t>Blogpost on </a:t>
            </a:r>
            <a:r>
              <a:rPr lang="en-US" dirty="0"/>
              <a:t>scoping </a:t>
            </a:r>
            <a:r>
              <a:rPr lang="en-US" dirty="0" smtClean="0"/>
              <a:t>Bootstrap</a:t>
            </a:r>
          </a:p>
          <a:p>
            <a:pPr lvl="1"/>
            <a:r>
              <a:rPr lang="en-US" dirty="0" smtClean="0">
                <a:hlinkClick r:id="rId4"/>
              </a:rPr>
              <a:t>Stefan Walter Blog Post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Qlik Sense Tutorial</a:t>
            </a:r>
            <a:endParaRPr lang="en-US" dirty="0"/>
          </a:p>
          <a:p>
            <a:r>
              <a:rPr lang="en-US" dirty="0"/>
              <a:t>Scoped Bootstrap repo: </a:t>
            </a:r>
          </a:p>
          <a:p>
            <a:r>
              <a:rPr lang="en-US" dirty="0"/>
              <a:t>Themes: </a:t>
            </a:r>
            <a:r>
              <a:rPr lang="en-US" dirty="0">
                <a:hlinkClick r:id="rId6"/>
              </a:rPr>
              <a:t>http://bootswatch.com/</a:t>
            </a:r>
            <a:endParaRPr lang="en-US" dirty="0"/>
          </a:p>
          <a:p>
            <a:r>
              <a:rPr lang="en-US" dirty="0" smtClean="0"/>
              <a:t>Mashup demos: </a:t>
            </a:r>
            <a:r>
              <a:rPr lang="en-US" dirty="0" smtClean="0">
                <a:hlinkClick r:id="rId7"/>
              </a:rPr>
              <a:t>http</a:t>
            </a:r>
            <a:r>
              <a:rPr lang="en-US" dirty="0">
                <a:hlinkClick r:id="rId7"/>
              </a:rPr>
              <a:t>://webapps.qlik.com</a:t>
            </a:r>
            <a:r>
              <a:rPr lang="en-US" dirty="0" smtClean="0">
                <a:hlinkClick r:id="rId7"/>
              </a:rPr>
              <a:t>/#/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am/instances/400x/654553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77" y="781249"/>
            <a:ext cx="7105757" cy="53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975364"/>
            <a:ext cx="7507933" cy="5882636"/>
          </a:xfrm>
        </p:spPr>
        <p:txBody>
          <a:bodyPr numCol="2"/>
          <a:lstStyle/>
          <a:p>
            <a:r>
              <a:rPr lang="en-US" dirty="0" smtClean="0"/>
              <a:t>Slides</a:t>
            </a:r>
          </a:p>
          <a:p>
            <a:pPr lvl="1"/>
            <a:r>
              <a:rPr lang="en-US" dirty="0" smtClean="0"/>
              <a:t>History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Relevance to Qlik</a:t>
            </a:r>
          </a:p>
          <a:p>
            <a:pPr lvl="1"/>
            <a:r>
              <a:rPr lang="en-US" dirty="0" smtClean="0"/>
              <a:t>Show what end products of what we will build</a:t>
            </a:r>
          </a:p>
          <a:p>
            <a:r>
              <a:rPr lang="en-US" dirty="0" smtClean="0"/>
              <a:t>Demo Mashup</a:t>
            </a:r>
          </a:p>
          <a:p>
            <a:pPr lvl="1"/>
            <a:r>
              <a:rPr lang="en-US" dirty="0" err="1"/>
              <a:t>Navbar</a:t>
            </a:r>
            <a:endParaRPr lang="en-US" dirty="0"/>
          </a:p>
          <a:p>
            <a:pPr lvl="1"/>
            <a:r>
              <a:rPr lang="en-US" dirty="0"/>
              <a:t>Grid</a:t>
            </a:r>
          </a:p>
          <a:p>
            <a:pPr lvl="1"/>
            <a:r>
              <a:rPr lang="en-US" dirty="0"/>
              <a:t>Formatting</a:t>
            </a:r>
          </a:p>
          <a:p>
            <a:pPr lvl="1"/>
            <a:r>
              <a:rPr lang="en-US" dirty="0"/>
              <a:t>Buttons</a:t>
            </a:r>
          </a:p>
          <a:p>
            <a:pPr lvl="1"/>
            <a:r>
              <a:rPr lang="en-US" dirty="0"/>
              <a:t>Carousel</a:t>
            </a:r>
          </a:p>
          <a:p>
            <a:pPr lvl="1"/>
            <a:r>
              <a:rPr lang="en-US" dirty="0" smtClean="0"/>
              <a:t>Forms (talk)</a:t>
            </a:r>
          </a:p>
          <a:p>
            <a:pPr lvl="1"/>
            <a:r>
              <a:rPr lang="en-US" dirty="0" smtClean="0"/>
              <a:t>Modal (talk)</a:t>
            </a:r>
            <a:endParaRPr lang="en-US" dirty="0"/>
          </a:p>
          <a:p>
            <a:pPr lvl="1"/>
            <a:r>
              <a:rPr lang="en-US" dirty="0" err="1" smtClean="0"/>
              <a:t>Glyphicons</a:t>
            </a:r>
            <a:r>
              <a:rPr lang="en-US" dirty="0" smtClean="0"/>
              <a:t> (talk)</a:t>
            </a:r>
          </a:p>
          <a:p>
            <a:r>
              <a:rPr lang="en-US" dirty="0" smtClean="0"/>
              <a:t>Demo Extensions</a:t>
            </a:r>
          </a:p>
          <a:p>
            <a:pPr lvl="1"/>
            <a:r>
              <a:rPr lang="en-US" dirty="0" smtClean="0"/>
              <a:t>Article on scoping</a:t>
            </a:r>
          </a:p>
          <a:p>
            <a:pPr lvl="1"/>
            <a:r>
              <a:rPr lang="en-US" dirty="0" smtClean="0"/>
              <a:t>What if don’t scope</a:t>
            </a:r>
          </a:p>
          <a:p>
            <a:pPr lvl="1"/>
            <a:r>
              <a:rPr lang="en-US" dirty="0" smtClean="0"/>
              <a:t>Scope</a:t>
            </a:r>
          </a:p>
          <a:p>
            <a:pPr lvl="1"/>
            <a:r>
              <a:rPr lang="en-US" dirty="0" err="1" smtClean="0"/>
              <a:t>MyTabs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Steps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8028633" y="1423634"/>
            <a:ext cx="3969099" cy="4458656"/>
          </a:xfrm>
          <a:prstGeom prst="rect">
            <a:avLst/>
          </a:prstGeom>
        </p:spPr>
        <p:txBody>
          <a:bodyPr vert="horz" wrap="square" lIns="0" tIns="45720" rIns="0" bIns="45720" numCol="1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Tabs Open</a:t>
            </a:r>
          </a:p>
          <a:p>
            <a:pPr lvl="1"/>
            <a:r>
              <a:rPr lang="en-US" dirty="0" smtClean="0"/>
              <a:t>Finished products</a:t>
            </a:r>
          </a:p>
          <a:p>
            <a:pPr lvl="1"/>
            <a:r>
              <a:rPr lang="en-US" dirty="0" smtClean="0"/>
              <a:t>Dev-hub</a:t>
            </a:r>
          </a:p>
          <a:p>
            <a:pPr lvl="1"/>
            <a:r>
              <a:rPr lang="en-US" dirty="0" smtClean="0"/>
              <a:t>Hub</a:t>
            </a:r>
          </a:p>
          <a:p>
            <a:pPr lvl="1"/>
            <a:r>
              <a:rPr lang="en-US" dirty="0" smtClean="0"/>
              <a:t>Carousel W3</a:t>
            </a:r>
          </a:p>
          <a:p>
            <a:pPr lvl="1"/>
            <a:r>
              <a:rPr lang="en-US" dirty="0" smtClean="0"/>
              <a:t>Modal W3</a:t>
            </a:r>
          </a:p>
          <a:p>
            <a:pPr lvl="1"/>
            <a:r>
              <a:rPr lang="en-US" dirty="0" err="1" smtClean="0"/>
              <a:t>Glyphicons</a:t>
            </a:r>
            <a:r>
              <a:rPr lang="en-US" dirty="0" smtClean="0"/>
              <a:t> BS</a:t>
            </a:r>
          </a:p>
          <a:p>
            <a:pPr lvl="1"/>
            <a:r>
              <a:rPr lang="en-US" dirty="0" smtClean="0"/>
              <a:t>Forms BS</a:t>
            </a:r>
          </a:p>
          <a:p>
            <a:pPr lvl="1"/>
            <a:r>
              <a:rPr lang="en-US" dirty="0" smtClean="0"/>
              <a:t>Article on scoping</a:t>
            </a:r>
          </a:p>
        </p:txBody>
      </p:sp>
    </p:spTree>
    <p:extLst>
      <p:ext uri="{BB962C8B-B14F-4D97-AF65-F5344CB8AC3E}">
        <p14:creationId xmlns:p14="http://schemas.microsoft.com/office/powerpoint/2010/main" val="3097567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265031"/>
          </a:xfrm>
        </p:spPr>
        <p:txBody>
          <a:bodyPr/>
          <a:lstStyle/>
          <a:p>
            <a:r>
              <a:rPr lang="en-US" dirty="0" smtClean="0"/>
              <a:t>Create new mashup</a:t>
            </a:r>
          </a:p>
          <a:p>
            <a:r>
              <a:rPr lang="en-US" dirty="0" smtClean="0"/>
              <a:t>Show native bootstrap install</a:t>
            </a:r>
          </a:p>
          <a:p>
            <a:r>
              <a:rPr lang="en-US" dirty="0" smtClean="0"/>
              <a:t>Bootstrap functionality</a:t>
            </a:r>
          </a:p>
          <a:p>
            <a:pPr lvl="1"/>
            <a:r>
              <a:rPr lang="en-US" dirty="0" err="1" smtClean="0"/>
              <a:t>Navbar</a:t>
            </a:r>
            <a:endParaRPr lang="en-US" dirty="0" smtClean="0"/>
          </a:p>
          <a:p>
            <a:pPr lvl="1"/>
            <a:r>
              <a:rPr lang="en-US" dirty="0" smtClean="0"/>
              <a:t>Grid</a:t>
            </a:r>
            <a:endParaRPr lang="en-US" dirty="0"/>
          </a:p>
          <a:p>
            <a:pPr lvl="1"/>
            <a:r>
              <a:rPr lang="en-US" dirty="0"/>
              <a:t>Formatting</a:t>
            </a:r>
          </a:p>
          <a:p>
            <a:pPr lvl="1"/>
            <a:r>
              <a:rPr lang="en-US" dirty="0" smtClean="0"/>
              <a:t>Buttons</a:t>
            </a:r>
            <a:endParaRPr lang="en-US" dirty="0"/>
          </a:p>
          <a:p>
            <a:pPr lvl="1"/>
            <a:r>
              <a:rPr lang="en-US" dirty="0" smtClean="0"/>
              <a:t>Carousel</a:t>
            </a:r>
          </a:p>
          <a:p>
            <a:pPr lvl="1"/>
            <a:r>
              <a:rPr lang="en-US" dirty="0" smtClean="0"/>
              <a:t>Modal</a:t>
            </a:r>
          </a:p>
          <a:p>
            <a:pPr lvl="1"/>
            <a:r>
              <a:rPr lang="en-US" dirty="0" err="1" smtClean="0"/>
              <a:t>Glyphicons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steps - Mashup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318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68518" y="3396471"/>
            <a:ext cx="5281950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r>
              <a:rPr lang="en-US" dirty="0" smtClean="0"/>
              <a:t>am I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3358726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268518" y="4466530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333004" y="2378796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8" y="4444576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1268518" y="5646575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kmcgovern1</a:t>
            </a:r>
            <a:endParaRPr lang="en-US" dirty="0"/>
          </a:p>
        </p:txBody>
      </p:sp>
      <p:pic>
        <p:nvPicPr>
          <p:cNvPr id="7" name="Picture 2" descr="https://pbs.twimg.com/profile_images/684785215345176577/lenKWz3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3" y="5572286"/>
            <a:ext cx="684108" cy="6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2343121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491998" y="1398867"/>
            <a:ext cx="605847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Kevin McGovern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621" y="1404380"/>
            <a:ext cx="2579661" cy="37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439438"/>
          </a:xfrm>
        </p:spPr>
        <p:txBody>
          <a:bodyPr/>
          <a:lstStyle/>
          <a:p>
            <a:r>
              <a:rPr lang="en-US" dirty="0" smtClean="0"/>
              <a:t>Create new extension (</a:t>
            </a:r>
            <a:r>
              <a:rPr lang="en-US" dirty="0" err="1" smtClean="0"/>
              <a:t>listbox</a:t>
            </a:r>
            <a:r>
              <a:rPr lang="en-US" dirty="0" smtClean="0"/>
              <a:t> template)</a:t>
            </a:r>
          </a:p>
          <a:p>
            <a:pPr lvl="1"/>
            <a:r>
              <a:rPr lang="en-US" dirty="0"/>
              <a:t>bower install </a:t>
            </a:r>
            <a:r>
              <a:rPr lang="en-US" dirty="0" smtClean="0"/>
              <a:t>bootstrap</a:t>
            </a:r>
          </a:p>
          <a:p>
            <a:pPr lvl="1"/>
            <a:r>
              <a:rPr lang="en-US" dirty="0" smtClean="0"/>
              <a:t>Add to require, head statement</a:t>
            </a:r>
          </a:p>
          <a:p>
            <a:pPr lvl="1"/>
            <a:r>
              <a:rPr lang="en-US" dirty="0" smtClean="0"/>
              <a:t>(add </a:t>
            </a:r>
            <a:r>
              <a:rPr lang="en-US" dirty="0" err="1" smtClean="0"/>
              <a:t>bs</a:t>
            </a:r>
            <a:r>
              <a:rPr lang="en-US" dirty="0" smtClean="0"/>
              <a:t> classes?)</a:t>
            </a:r>
          </a:p>
          <a:p>
            <a:pPr lvl="1"/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grunt --</a:t>
            </a:r>
            <a:r>
              <a:rPr lang="en-US" dirty="0" smtClean="0"/>
              <a:t>save-dev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install grunt-</a:t>
            </a:r>
            <a:r>
              <a:rPr lang="en-US" dirty="0" err="1"/>
              <a:t>contrib</a:t>
            </a:r>
            <a:r>
              <a:rPr lang="en-US" dirty="0"/>
              <a:t>-less --</a:t>
            </a:r>
            <a:r>
              <a:rPr lang="en-US" dirty="0" smtClean="0"/>
              <a:t>save-dev</a:t>
            </a:r>
            <a:endParaRPr lang="en-US" dirty="0"/>
          </a:p>
          <a:p>
            <a:pPr lvl="1"/>
            <a:r>
              <a:rPr lang="en-US" dirty="0"/>
              <a:t>_</a:t>
            </a:r>
            <a:r>
              <a:rPr lang="en-US" dirty="0" err="1" smtClean="0"/>
              <a:t>root.less</a:t>
            </a:r>
            <a:endParaRPr lang="en-US" dirty="0" smtClean="0"/>
          </a:p>
          <a:p>
            <a:pPr lvl="1"/>
            <a:r>
              <a:rPr lang="en-US" dirty="0" smtClean="0"/>
              <a:t>Build gruntfile.js</a:t>
            </a:r>
            <a:endParaRPr lang="en-US" dirty="0"/>
          </a:p>
          <a:p>
            <a:pPr lvl="1"/>
            <a:r>
              <a:rPr lang="en-US" dirty="0" smtClean="0"/>
              <a:t>grunt</a:t>
            </a:r>
          </a:p>
          <a:p>
            <a:pPr lvl="1"/>
            <a:r>
              <a:rPr lang="en-US" dirty="0" smtClean="0"/>
              <a:t>Add new header</a:t>
            </a:r>
          </a:p>
          <a:p>
            <a:pPr lvl="1"/>
            <a:r>
              <a:rPr lang="en-US" dirty="0" smtClean="0"/>
              <a:t>Add new class to header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steps - Extension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729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1023583"/>
            <a:ext cx="11143488" cy="6044732"/>
          </a:xfrm>
        </p:spPr>
        <p:txBody>
          <a:bodyPr numCol="3"/>
          <a:lstStyle/>
          <a:p>
            <a:r>
              <a:rPr lang="en-US" sz="1800" dirty="0" smtClean="0"/>
              <a:t>X- What </a:t>
            </a:r>
            <a:r>
              <a:rPr lang="en-US" sz="1800" dirty="0"/>
              <a:t>is </a:t>
            </a:r>
            <a:r>
              <a:rPr lang="en-US" sz="1800" dirty="0" smtClean="0"/>
              <a:t>Bootstrap</a:t>
            </a:r>
          </a:p>
          <a:p>
            <a:r>
              <a:rPr lang="en-US" sz="1800" dirty="0" smtClean="0"/>
              <a:t>X- Why </a:t>
            </a:r>
            <a:r>
              <a:rPr lang="en-US" sz="1800" dirty="0"/>
              <a:t>it was created and benefits</a:t>
            </a:r>
          </a:p>
          <a:p>
            <a:r>
              <a:rPr lang="en-US" sz="1800" dirty="0" smtClean="0"/>
              <a:t>X- Created </a:t>
            </a:r>
            <a:r>
              <a:rPr lang="en-US" sz="1800" dirty="0"/>
              <a:t>by Twitter for internal sites</a:t>
            </a:r>
          </a:p>
          <a:p>
            <a:r>
              <a:rPr lang="en-US" sz="1800" dirty="0" smtClean="0"/>
              <a:t>X- Standard </a:t>
            </a:r>
            <a:r>
              <a:rPr lang="en-US" sz="1800" dirty="0"/>
              <a:t>and fast website creation</a:t>
            </a:r>
          </a:p>
          <a:p>
            <a:r>
              <a:rPr lang="en-US" sz="1800" dirty="0" smtClean="0"/>
              <a:t>X- Responsive</a:t>
            </a:r>
            <a:endParaRPr lang="en-US" sz="1800" dirty="0"/>
          </a:p>
          <a:p>
            <a:r>
              <a:rPr lang="en-US" sz="1800" dirty="0" smtClean="0"/>
              <a:t>X- Package </a:t>
            </a:r>
            <a:r>
              <a:rPr lang="en-US" sz="1800" dirty="0"/>
              <a:t>many features critical to site creation </a:t>
            </a:r>
          </a:p>
          <a:p>
            <a:r>
              <a:rPr lang="en-US" sz="1800" dirty="0"/>
              <a:t>Where is it used</a:t>
            </a:r>
          </a:p>
          <a:p>
            <a:r>
              <a:rPr lang="en-US" sz="1800" dirty="0"/>
              <a:t>examples </a:t>
            </a:r>
          </a:p>
          <a:p>
            <a:r>
              <a:rPr lang="en-US" sz="1800" dirty="0" smtClean="0"/>
              <a:t>X- What </a:t>
            </a:r>
            <a:r>
              <a:rPr lang="en-US" sz="1800" dirty="0"/>
              <a:t>version should we use</a:t>
            </a:r>
          </a:p>
          <a:p>
            <a:r>
              <a:rPr lang="en-US" sz="1800" dirty="0"/>
              <a:t>Where can you go to learn more about it</a:t>
            </a:r>
          </a:p>
          <a:p>
            <a:endParaRPr lang="en-US" sz="1800" dirty="0"/>
          </a:p>
          <a:p>
            <a:r>
              <a:rPr lang="en-US" sz="1800" dirty="0" smtClean="0"/>
              <a:t>How </a:t>
            </a:r>
            <a:r>
              <a:rPr lang="en-US" sz="1800" dirty="0"/>
              <a:t>does it relate to QS</a:t>
            </a:r>
          </a:p>
          <a:p>
            <a:r>
              <a:rPr lang="en-US" sz="1800" dirty="0"/>
              <a:t>Use in extensions</a:t>
            </a:r>
          </a:p>
          <a:p>
            <a:r>
              <a:rPr lang="en-US" sz="1800" dirty="0" smtClean="0"/>
              <a:t>X- Verify </a:t>
            </a:r>
            <a:r>
              <a:rPr lang="en-US" sz="1800" dirty="0"/>
              <a:t>that conflicts still exist</a:t>
            </a:r>
          </a:p>
          <a:p>
            <a:r>
              <a:rPr lang="en-US" sz="1800" dirty="0"/>
              <a:t>Use in mashups</a:t>
            </a:r>
          </a:p>
          <a:p>
            <a:r>
              <a:rPr lang="en-US" sz="1800" dirty="0"/>
              <a:t>Check which templates its included in</a:t>
            </a:r>
          </a:p>
          <a:p>
            <a:r>
              <a:rPr lang="en-US" sz="1800" dirty="0"/>
              <a:t>Show some demo examples 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Show end product first</a:t>
            </a:r>
          </a:p>
          <a:p>
            <a:r>
              <a:rPr lang="en-US" sz="1800" dirty="0" smtClean="0"/>
              <a:t>Live </a:t>
            </a:r>
            <a:r>
              <a:rPr lang="en-US" sz="1800" dirty="0"/>
              <a:t>demo with static files created ahead of time</a:t>
            </a:r>
          </a:p>
          <a:p>
            <a:pPr lvl="1"/>
            <a:r>
              <a:rPr lang="en-US" sz="1534" dirty="0"/>
              <a:t>Key components of Bootstrap</a:t>
            </a:r>
          </a:p>
          <a:p>
            <a:pPr lvl="1"/>
            <a:r>
              <a:rPr lang="en-US" sz="1534" dirty="0"/>
              <a:t>Grid system </a:t>
            </a:r>
          </a:p>
          <a:p>
            <a:pPr lvl="1"/>
            <a:r>
              <a:rPr lang="en-US" sz="1534" dirty="0"/>
              <a:t>Carousel </a:t>
            </a:r>
          </a:p>
          <a:p>
            <a:pPr lvl="1"/>
            <a:r>
              <a:rPr lang="en-US" sz="1534" dirty="0" err="1"/>
              <a:t>Nav</a:t>
            </a:r>
            <a:endParaRPr lang="en-US" sz="1534" dirty="0"/>
          </a:p>
          <a:p>
            <a:pPr lvl="1"/>
            <a:r>
              <a:rPr lang="en-US" sz="1534" dirty="0"/>
              <a:t>Button</a:t>
            </a:r>
          </a:p>
          <a:p>
            <a:pPr lvl="1"/>
            <a:r>
              <a:rPr lang="en-US" sz="1534" dirty="0"/>
              <a:t>Forms</a:t>
            </a:r>
          </a:p>
          <a:p>
            <a:pPr lvl="1"/>
            <a:r>
              <a:rPr lang="en-US" sz="1534" dirty="0"/>
              <a:t>Icons (check licensing)</a:t>
            </a:r>
          </a:p>
          <a:p>
            <a:pPr lvl="1"/>
            <a:r>
              <a:rPr lang="en-US" sz="1534" dirty="0"/>
              <a:t>Typography </a:t>
            </a:r>
          </a:p>
          <a:p>
            <a:pPr lvl="1"/>
            <a:r>
              <a:rPr lang="en-US" sz="1534" dirty="0"/>
              <a:t>Tabs</a:t>
            </a:r>
          </a:p>
          <a:p>
            <a:pPr lvl="1"/>
            <a:r>
              <a:rPr lang="en-US" sz="1534" dirty="0"/>
              <a:t>Modals</a:t>
            </a:r>
          </a:p>
          <a:p>
            <a:r>
              <a:rPr lang="en-US" sz="1800" dirty="0" smtClean="0"/>
              <a:t>Show mashup</a:t>
            </a:r>
          </a:p>
          <a:p>
            <a:r>
              <a:rPr lang="en-US" sz="1800" dirty="0" smtClean="0"/>
              <a:t>Show where to </a:t>
            </a:r>
            <a:r>
              <a:rPr lang="en-US" sz="1800" smtClean="0"/>
              <a:t>download scoped bootstrap </a:t>
            </a:r>
            <a:r>
              <a:rPr lang="en-US" sz="1800" dirty="0" smtClean="0"/>
              <a:t>file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8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/>
          <a:lstStyle/>
          <a:p>
            <a:r>
              <a:rPr lang="en-US" sz="3200" dirty="0" smtClean="0"/>
              <a:t>Developed at Twitter in 2010</a:t>
            </a:r>
          </a:p>
          <a:p>
            <a:r>
              <a:rPr lang="en-US" sz="3200" dirty="0" smtClean="0"/>
              <a:t>Initially called Blueprint</a:t>
            </a:r>
          </a:p>
          <a:p>
            <a:r>
              <a:rPr lang="en-US" dirty="0"/>
              <a:t>S</a:t>
            </a:r>
            <a:r>
              <a:rPr lang="en-US" sz="3200" dirty="0" smtClean="0"/>
              <a:t>tyle guide for internal sites</a:t>
            </a:r>
          </a:p>
          <a:p>
            <a:r>
              <a:rPr lang="en-US" dirty="0" smtClean="0"/>
              <a:t>v2 responsive</a:t>
            </a:r>
          </a:p>
          <a:p>
            <a:r>
              <a:rPr lang="en-US" dirty="0" smtClean="0"/>
              <a:t>v3 mobile-first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What is Bootstrap?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09034" y="5872557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830040"/>
          </a:xfrm>
        </p:spPr>
        <p:txBody>
          <a:bodyPr/>
          <a:lstStyle/>
          <a:p>
            <a:r>
              <a:rPr lang="en-US" dirty="0" smtClean="0"/>
              <a:t>CSS (Cascading Style Sheet)</a:t>
            </a:r>
          </a:p>
          <a:p>
            <a:pPr lvl="1"/>
            <a:r>
              <a:rPr lang="en-US" dirty="0" smtClean="0"/>
              <a:t>For each HTML element, assign specific class that is defined in Bootstrap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Functions</a:t>
            </a:r>
          </a:p>
          <a:p>
            <a:r>
              <a:rPr lang="en-US" dirty="0" smtClean="0"/>
              <a:t>Themes</a:t>
            </a:r>
          </a:p>
          <a:p>
            <a:pPr lvl="1"/>
            <a:r>
              <a:rPr lang="en-US" dirty="0" smtClean="0"/>
              <a:t>Change standard Bootstrap styling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Bootstrap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972" y="2581353"/>
            <a:ext cx="4410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425827"/>
          </a:xfrm>
        </p:spPr>
        <p:txBody>
          <a:bodyPr numCol="2"/>
          <a:lstStyle/>
          <a:p>
            <a:r>
              <a:rPr lang="en-US" dirty="0"/>
              <a:t>Grid</a:t>
            </a:r>
          </a:p>
          <a:p>
            <a:r>
              <a:rPr lang="en-US" dirty="0" err="1"/>
              <a:t>Navbar</a:t>
            </a:r>
            <a:endParaRPr lang="en-US" dirty="0"/>
          </a:p>
          <a:p>
            <a:r>
              <a:rPr lang="en-US" dirty="0"/>
              <a:t>Buttons </a:t>
            </a:r>
          </a:p>
          <a:p>
            <a:r>
              <a:rPr lang="en-US" dirty="0"/>
              <a:t>Typography </a:t>
            </a:r>
          </a:p>
          <a:p>
            <a:r>
              <a:rPr lang="en-US" dirty="0" smtClean="0"/>
              <a:t>Tables</a:t>
            </a:r>
            <a:endParaRPr lang="en-US" dirty="0"/>
          </a:p>
          <a:p>
            <a:r>
              <a:rPr lang="en-US" dirty="0"/>
              <a:t>Modal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572260"/>
          </a:xfrm>
        </p:spPr>
        <p:txBody>
          <a:bodyPr numCol="2"/>
          <a:lstStyle/>
          <a:p>
            <a:r>
              <a:rPr lang="en-US" dirty="0" smtClean="0"/>
              <a:t>Carousel</a:t>
            </a:r>
            <a:endParaRPr lang="en-US" dirty="0"/>
          </a:p>
          <a:p>
            <a:r>
              <a:rPr lang="en-US" dirty="0" err="1"/>
              <a:t>Scrollspy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Tooltip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Show/hide based on screen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56" y="4233712"/>
            <a:ext cx="6132844" cy="262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6" y="1009593"/>
            <a:ext cx="7335689" cy="38474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Bootstrap used?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05" y="2837151"/>
            <a:ext cx="7125195" cy="37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0" y="280162"/>
            <a:ext cx="8024553" cy="4208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58" y="2125683"/>
            <a:ext cx="8164727" cy="428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" y="486907"/>
            <a:ext cx="11699631" cy="56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22849</TotalTime>
  <Words>381</Words>
  <Application>Microsoft Office PowerPoint</Application>
  <PresentationFormat>Widescreen</PresentationFormat>
  <Paragraphs>181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Georgia</vt:lpstr>
      <vt:lpstr>Wingdings</vt:lpstr>
      <vt:lpstr>IMATemplate</vt:lpstr>
      <vt:lpstr>Bootstrap and Qlik Sense</vt:lpstr>
      <vt:lpstr>Who am I?</vt:lpstr>
      <vt:lpstr>What is Bootstrap?</vt:lpstr>
      <vt:lpstr>How does Bootstrap work?</vt:lpstr>
      <vt:lpstr>Common Bootstrap Elements</vt:lpstr>
      <vt:lpstr>Common Bootstrap Elements (continued)</vt:lpstr>
      <vt:lpstr>Where is Bootstrap used?</vt:lpstr>
      <vt:lpstr>PowerPoint Presentation</vt:lpstr>
      <vt:lpstr>PowerPoint Presentation</vt:lpstr>
      <vt:lpstr>PowerPoint Presentation</vt:lpstr>
      <vt:lpstr>What does this have to do with Qlik Sense?</vt:lpstr>
      <vt:lpstr>Qlik Bootstrap Mashup Example</vt:lpstr>
      <vt:lpstr>Qlik Bootstrap Mashup Example</vt:lpstr>
      <vt:lpstr>Qlik Bootstrap Mashup Example</vt:lpstr>
      <vt:lpstr>Considerations before using Bootstrap</vt:lpstr>
      <vt:lpstr>Resources</vt:lpstr>
      <vt:lpstr>PowerPoint Presentation</vt:lpstr>
      <vt:lpstr>Presentation Steps</vt:lpstr>
      <vt:lpstr>Demo steps - Mashup</vt:lpstr>
      <vt:lpstr>Demo steps - Extension</vt:lpstr>
      <vt:lpstr>TOC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59</cp:revision>
  <dcterms:created xsi:type="dcterms:W3CDTF">2016-03-21T12:27:04Z</dcterms:created>
  <dcterms:modified xsi:type="dcterms:W3CDTF">2016-04-20T20:50:50Z</dcterms:modified>
</cp:coreProperties>
</file>